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FDD"/>
          </a:solidFill>
        </a:fill>
      </a:tcStyle>
    </a:wholeTbl>
    <a:band2H>
      <a:tcTxStyle b="def" i="def"/>
      <a:tcStyle>
        <a:tcBdr/>
        <a:fill>
          <a:solidFill>
            <a:srgbClr val="EEF0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D1D0"/>
          </a:solidFill>
        </a:fill>
      </a:tcStyle>
    </a:wholeTbl>
    <a:band2H>
      <a:tcTxStyle b="def" i="def"/>
      <a:tcStyle>
        <a:tcBdr/>
        <a:fill>
          <a:solidFill>
            <a:srgbClr val="EB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CECD"/>
          </a:solidFill>
        </a:fill>
      </a:tcStyle>
    </a:wholeTbl>
    <a:band2H>
      <a:tcTxStyle b="def" i="def"/>
      <a:tcStyle>
        <a:tcBdr/>
        <a:fill>
          <a:solidFill>
            <a:srgbClr val="EB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C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firstRow>
  </a:tblStyle>
  <a:tblStyle styleId="{2708684C-4D16-4618-839F-0558EEFCDFE6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solidFill>
            <a:srgbClr val="292934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solidFill>
            <a:srgbClr val="292934">
              <a:alpha val="20000"/>
            </a:srgbClr>
          </a:solidFill>
        </a:fill>
      </a:tcStyle>
    </a:firstCol>
    <a:lastRow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508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gif>
</file>

<file path=ppt/media/image1.jpeg>
</file>

<file path=ppt/media/image1.png>
</file>

<file path=ppt/media/image2.gif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1pPr>
    <a:lvl2pPr indent="2286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2pPr>
    <a:lvl3pPr indent="4572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3pPr>
    <a:lvl4pPr indent="6858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4pPr>
    <a:lvl5pPr indent="9144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5pPr>
    <a:lvl6pPr indent="11430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6pPr>
    <a:lvl7pPr indent="13716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7pPr>
    <a:lvl8pPr indent="16002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8pPr>
    <a:lvl9pPr indent="18288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/>
          <p:nvPr>
            <p:ph type="title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/>
          <a:lstStyle>
            <a:lvl1pPr>
              <a:defRPr cap="all" sz="54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685800" y="3505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1pPr>
            <a:lvl2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2pPr>
            <a:lvl3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3pPr>
            <a:lvl4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4pPr>
            <a:lvl5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traight Connector 7"/>
          <p:cNvSpPr/>
          <p:nvPr/>
        </p:nvSpPr>
        <p:spPr>
          <a:xfrm>
            <a:off x="685799" y="3398518"/>
            <a:ext cx="7848602" cy="1590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le Text"/>
          <p:cNvSpPr txBox="1"/>
          <p:nvPr>
            <p:ph type="title"/>
          </p:nvPr>
        </p:nvSpPr>
        <p:spPr>
          <a:xfrm>
            <a:off x="6629400" y="609600"/>
            <a:ext cx="2057400" cy="5867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08" name="Body Level One…"/>
          <p:cNvSpPr txBox="1"/>
          <p:nvPr>
            <p:ph type="body" idx="1"/>
          </p:nvPr>
        </p:nvSpPr>
        <p:spPr>
          <a:xfrm>
            <a:off x="457200" y="609600"/>
            <a:ext cx="6019800" cy="58674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bg>
      <p:bgPr>
        <a:solidFill>
          <a:srgbClr val="D253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xfrm>
            <a:off x="722312" y="2362200"/>
            <a:ext cx="7772401" cy="2200275"/>
          </a:xfrm>
          <a:prstGeom prst="rect">
            <a:avLst/>
          </a:prstGeom>
        </p:spPr>
        <p:txBody>
          <a:bodyPr anchor="b"/>
          <a:lstStyle>
            <a:lvl1pPr>
              <a:defRPr cap="all" sz="4800">
                <a:solidFill>
                  <a:srgbClr val="F3F2D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quarter" idx="1"/>
          </p:nvPr>
        </p:nvSpPr>
        <p:spPr>
          <a:xfrm>
            <a:off x="722312" y="4626864"/>
            <a:ext cx="7772401" cy="1500189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1pPr>
            <a:lvl2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2pPr>
            <a:lvl3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3pPr>
            <a:lvl4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4pPr>
            <a:lvl5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traight Connector 6"/>
          <p:cNvSpPr/>
          <p:nvPr/>
        </p:nvSpPr>
        <p:spPr>
          <a:xfrm>
            <a:off x="731519" y="4599430"/>
            <a:ext cx="7848602" cy="1590"/>
          </a:xfrm>
          <a:prstGeom prst="line">
            <a:avLst/>
          </a:prstGeom>
          <a:ln w="19050">
            <a:solidFill>
              <a:srgbClr val="F3F2DC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3" name="Body Level One…"/>
          <p:cNvSpPr txBox="1"/>
          <p:nvPr>
            <p:ph type="body" sz="half" idx="1"/>
          </p:nvPr>
        </p:nvSpPr>
        <p:spPr>
          <a:xfrm>
            <a:off x="457200" y="1673350"/>
            <a:ext cx="4038600" cy="4718306"/>
          </a:xfrm>
          <a:prstGeom prst="rect">
            <a:avLst/>
          </a:prstGeom>
        </p:spPr>
        <p:txBody>
          <a:bodyPr/>
          <a:lstStyle>
            <a:lvl1pPr marL="182878" indent="-182878">
              <a:spcBef>
                <a:spcPts val="600"/>
              </a:spcBef>
              <a:defRPr sz="2800"/>
            </a:lvl1pPr>
            <a:lvl2pPr marL="487680" indent="-213359">
              <a:spcBef>
                <a:spcPts val="600"/>
              </a:spcBef>
              <a:defRPr sz="2800"/>
            </a:lvl2pPr>
            <a:lvl3pPr marL="804672" indent="-256031">
              <a:spcBef>
                <a:spcPts val="600"/>
              </a:spcBef>
              <a:defRPr sz="2800"/>
            </a:lvl3pPr>
            <a:lvl4pPr marL="1107438" indent="-284480">
              <a:spcBef>
                <a:spcPts val="600"/>
              </a:spcBef>
              <a:defRPr sz="2800"/>
            </a:lvl4pPr>
            <a:lvl5pPr marL="1264919" indent="-213359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2" name="Body Level One…"/>
          <p:cNvSpPr txBox="1"/>
          <p:nvPr>
            <p:ph type="body" sz="quarter" idx="1"/>
          </p:nvPr>
        </p:nvSpPr>
        <p:spPr>
          <a:xfrm>
            <a:off x="457200" y="1676400"/>
            <a:ext cx="3931921" cy="639763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1pPr>
            <a:lvl2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2pPr>
            <a:lvl3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3pPr>
            <a:lvl4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4pPr>
            <a:lvl5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Text Placeholder 4"/>
          <p:cNvSpPr/>
          <p:nvPr>
            <p:ph type="body" sz="quarter" idx="13"/>
          </p:nvPr>
        </p:nvSpPr>
        <p:spPr>
          <a:xfrm>
            <a:off x="4754879" y="1676399"/>
            <a:ext cx="3931921" cy="639765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54" name="Straight Connector 10"/>
          <p:cNvSpPr/>
          <p:nvPr/>
        </p:nvSpPr>
        <p:spPr>
          <a:xfrm flipH="1">
            <a:off x="4571998" y="1691640"/>
            <a:ext cx="797" cy="4709160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Text"/>
          <p:cNvSpPr txBox="1"/>
          <p:nvPr>
            <p:ph type="title"/>
          </p:nvPr>
        </p:nvSpPr>
        <p:spPr>
          <a:xfrm>
            <a:off x="457200" y="792078"/>
            <a:ext cx="2139696" cy="1261876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78" name="Body Level One…"/>
          <p:cNvSpPr txBox="1"/>
          <p:nvPr>
            <p:ph type="body" idx="1"/>
          </p:nvPr>
        </p:nvSpPr>
        <p:spPr>
          <a:xfrm>
            <a:off x="2971800" y="792078"/>
            <a:ext cx="5715000" cy="5577844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483325" indent="-209004">
              <a:spcBef>
                <a:spcPts val="700"/>
              </a:spcBef>
              <a:defRPr sz="3200"/>
            </a:lvl2pPr>
            <a:lvl3pPr marL="792480">
              <a:spcBef>
                <a:spcPts val="700"/>
              </a:spcBef>
              <a:defRPr sz="3200"/>
            </a:lvl3pPr>
            <a:lvl4pPr marL="1115566" indent="-292608">
              <a:spcBef>
                <a:spcPts val="700"/>
              </a:spcBef>
              <a:defRPr sz="3200"/>
            </a:lvl4pPr>
            <a:lvl5pPr marL="1271016" indent="-219455">
              <a:spcBef>
                <a:spcPts val="700"/>
              </a:spcBef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Text Placeholder 3"/>
          <p:cNvSpPr/>
          <p:nvPr>
            <p:ph type="body" sz="quarter" idx="13"/>
          </p:nvPr>
        </p:nvSpPr>
        <p:spPr>
          <a:xfrm>
            <a:off x="457201" y="2130550"/>
            <a:ext cx="2139697" cy="424361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0" name="Straight Connector 8"/>
          <p:cNvSpPr/>
          <p:nvPr/>
        </p:nvSpPr>
        <p:spPr>
          <a:xfrm flipH="1">
            <a:off x="2775009" y="792079"/>
            <a:ext cx="1590" cy="5577842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/>
          <p:nvPr>
            <p:ph type="title"/>
          </p:nvPr>
        </p:nvSpPr>
        <p:spPr>
          <a:xfrm>
            <a:off x="457200" y="792480"/>
            <a:ext cx="2142682" cy="126492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89" name="Picture Placeholder 2"/>
          <p:cNvSpPr/>
          <p:nvPr>
            <p:ph type="pic" idx="13"/>
          </p:nvPr>
        </p:nvSpPr>
        <p:spPr>
          <a:xfrm>
            <a:off x="2858610" y="838200"/>
            <a:ext cx="5904390" cy="5500459"/>
          </a:xfrm>
          <a:prstGeom prst="rect">
            <a:avLst/>
          </a:prstGeom>
          <a:ln w="76200">
            <a:solidFill>
              <a:srgbClr val="FFFFFF"/>
            </a:solidFill>
            <a:miter lim="800000"/>
          </a:ln>
          <a:effectLst>
            <a:outerShdw sx="100000" sy="100000" kx="0" ky="0" algn="b" rotWithShape="0" blurRad="50800" dist="12700" dir="5400000">
              <a:srgbClr val="000000">
                <a:alpha val="58999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0" name="Body Level One…"/>
          <p:cNvSpPr txBox="1"/>
          <p:nvPr>
            <p:ph type="body" sz="quarter" idx="1"/>
          </p:nvPr>
        </p:nvSpPr>
        <p:spPr>
          <a:xfrm>
            <a:off x="457200" y="2133600"/>
            <a:ext cx="2139696" cy="424281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ClrTx/>
              <a:buSzTx/>
              <a:buFontTx/>
              <a:buNone/>
              <a:defRPr sz="1400"/>
            </a:lvl1pPr>
            <a:lvl2pPr marL="0" indent="0">
              <a:spcBef>
                <a:spcPts val="300"/>
              </a:spcBef>
              <a:buClrTx/>
              <a:buSzTx/>
              <a:buFontTx/>
              <a:buNone/>
              <a:defRPr sz="1400"/>
            </a:lvl2pPr>
            <a:lvl3pPr marL="0" indent="0">
              <a:spcBef>
                <a:spcPts val="300"/>
              </a:spcBef>
              <a:buClrTx/>
              <a:buSzTx/>
              <a:buFontTx/>
              <a:buNone/>
              <a:defRPr sz="1400"/>
            </a:lvl3pPr>
            <a:lvl4pPr marL="0" indent="0">
              <a:spcBef>
                <a:spcPts val="300"/>
              </a:spcBef>
              <a:buClrTx/>
              <a:buSzTx/>
              <a:buFontTx/>
              <a:buNone/>
              <a:defRPr sz="1400"/>
            </a:lvl4pPr>
            <a:lvl5pPr marL="0" indent="0">
              <a:spcBef>
                <a:spcPts val="300"/>
              </a:spcBef>
              <a:buClrTx/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>
          <a:xfrm>
            <a:off x="0" y="220785"/>
            <a:ext cx="9144000" cy="228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3" name="Rectangle 6"/>
          <p:cNvSpPr/>
          <p:nvPr/>
        </p:nvSpPr>
        <p:spPr>
          <a:xfrm>
            <a:off x="0" y="-2"/>
            <a:ext cx="9144000" cy="36576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7620000" y="38469"/>
            <a:ext cx="301906" cy="28882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>
              <a:defRPr b="1" sz="14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182879" marR="0" indent="-182879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8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1pPr>
      <a:lvl2pPr marL="493774" marR="0" indent="-219454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8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2pPr>
      <a:lvl3pPr marL="792479" marR="0" indent="-24384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9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3pPr>
      <a:lvl4pPr marL="1097278" marR="0" indent="-274319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4pPr>
      <a:lvl5pPr marL="1286691" marR="0" indent="-23513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5pPr>
      <a:lvl6pPr marL="1526344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6pPr>
      <a:lvl7pPr marL="1709223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7pPr>
      <a:lvl8pPr marL="1892104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8pPr>
      <a:lvl9pPr marL="2074984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g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g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Relationship Id="rId5" Type="http://schemas.openxmlformats.org/officeDocument/2006/relationships/image" Target="../media/image1.jpe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6"/>
          <p:cNvSpPr txBox="1"/>
          <p:nvPr/>
        </p:nvSpPr>
        <p:spPr>
          <a:xfrm>
            <a:off x="328245" y="4556099"/>
            <a:ext cx="8487504" cy="1958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50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GS@HackTheSolarSystem</a:t>
            </a:r>
          </a:p>
          <a:p>
            <a:pPr algn="ctr">
              <a:defRPr sz="4800">
                <a:solidFill>
                  <a:srgbClr val="BEC7C2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ZEPHYR</a:t>
            </a:r>
            <a:endParaRPr sz="2900"/>
          </a:p>
          <a:p>
            <a:pPr algn="ctr">
              <a:defRPr sz="2900">
                <a:solidFill>
                  <a:srgbClr val="BEC7C2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Partly Cloudy Skies on Earth and Mars</a:t>
            </a:r>
          </a:p>
        </p:txBody>
      </p:sp>
      <p:pic>
        <p:nvPicPr>
          <p:cNvPr id="119" name="Screen Shot 2019-02-10 at 10.38.04 AM.png" descr="Screen Shot 2019-02-10 at 10.38.0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2630"/>
            <a:ext cx="9144000" cy="4622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Screen Shot 2019-02-10 at 11.09.00 AM.png" descr="Screen Shot 2019-02-10 at 11.09.0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" y="-25400"/>
            <a:ext cx="9131300" cy="4648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4"/>
            <a:ext cx="9144000" cy="387765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What did we do?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What did we do?</a:t>
            </a:r>
          </a:p>
        </p:txBody>
      </p:sp>
      <p:pic>
        <p:nvPicPr>
          <p:cNvPr id="124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5"/>
            <a:ext cx="9144000" cy="4047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8"/>
            <a:ext cx="9105900" cy="342902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Real-Time Data Visualization on OpenSpace…"/>
          <p:cNvSpPr txBox="1"/>
          <p:nvPr/>
        </p:nvSpPr>
        <p:spPr>
          <a:xfrm>
            <a:off x="500380" y="1685219"/>
            <a:ext cx="7279145" cy="88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Real-Time Data Visualization on OpenSpace </a:t>
            </a:r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OnDemand Data Visualization on OpenSpace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4"/>
            <a:ext cx="9144000" cy="387765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Working Prototype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Working Prototype</a:t>
            </a:r>
          </a:p>
        </p:txBody>
      </p:sp>
      <p:pic>
        <p:nvPicPr>
          <p:cNvPr id="130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5"/>
            <a:ext cx="9144000" cy="4047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8"/>
            <a:ext cx="9105900" cy="3429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4" name="Image Recorder"/>
          <p:cNvGrpSpPr/>
          <p:nvPr/>
        </p:nvGrpSpPr>
        <p:grpSpPr>
          <a:xfrm>
            <a:off x="331039" y="1556398"/>
            <a:ext cx="1892769" cy="444894"/>
            <a:chOff x="0" y="0"/>
            <a:chExt cx="1892767" cy="444892"/>
          </a:xfrm>
        </p:grpSpPr>
        <p:sp>
          <p:nvSpPr>
            <p:cNvPr id="132" name="Rectangle"/>
            <p:cNvSpPr/>
            <p:nvPr/>
          </p:nvSpPr>
          <p:spPr>
            <a:xfrm>
              <a:off x="-1" y="0"/>
              <a:ext cx="1892769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sx="100000" sy="100000" kx="0" ky="0" algn="b" rotWithShape="0" blurRad="38100" dist="25400" dir="270000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33" name="Image Recorder"/>
            <p:cNvSpPr txBox="1"/>
            <p:nvPr/>
          </p:nvSpPr>
          <p:spPr>
            <a:xfrm>
              <a:off x="-1" y="47116"/>
              <a:ext cx="1892769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pPr/>
              <a:r>
                <a:t>Image Recorder</a:t>
              </a:r>
            </a:p>
          </p:txBody>
        </p:sp>
      </p:grpSp>
      <p:grpSp>
        <p:nvGrpSpPr>
          <p:cNvPr id="137" name="Image Processor"/>
          <p:cNvGrpSpPr/>
          <p:nvPr/>
        </p:nvGrpSpPr>
        <p:grpSpPr>
          <a:xfrm>
            <a:off x="1606605" y="2387270"/>
            <a:ext cx="1892767" cy="444894"/>
            <a:chOff x="0" y="0"/>
            <a:chExt cx="1892766" cy="444892"/>
          </a:xfrm>
        </p:grpSpPr>
        <p:sp>
          <p:nvSpPr>
            <p:cNvPr id="135" name="Rectangle"/>
            <p:cNvSpPr/>
            <p:nvPr/>
          </p:nvSpPr>
          <p:spPr>
            <a:xfrm>
              <a:off x="-1" y="0"/>
              <a:ext cx="1892768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sx="100000" sy="100000" kx="0" ky="0" algn="b" rotWithShape="0" blurRad="38100" dist="25400" dir="270000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36" name="Image Processor"/>
            <p:cNvSpPr txBox="1"/>
            <p:nvPr/>
          </p:nvSpPr>
          <p:spPr>
            <a:xfrm>
              <a:off x="-1" y="47116"/>
              <a:ext cx="1892768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pPr/>
              <a:r>
                <a:t>Image Processor</a:t>
              </a:r>
            </a:p>
          </p:txBody>
        </p:sp>
      </p:grpSp>
      <p:grpSp>
        <p:nvGrpSpPr>
          <p:cNvPr id="140" name="Image Transformer"/>
          <p:cNvGrpSpPr/>
          <p:nvPr/>
        </p:nvGrpSpPr>
        <p:grpSpPr>
          <a:xfrm>
            <a:off x="2383568" y="3206554"/>
            <a:ext cx="2179804" cy="444892"/>
            <a:chOff x="0" y="0"/>
            <a:chExt cx="2179802" cy="444891"/>
          </a:xfrm>
        </p:grpSpPr>
        <p:sp>
          <p:nvSpPr>
            <p:cNvPr id="138" name="Rectangle"/>
            <p:cNvSpPr/>
            <p:nvPr/>
          </p:nvSpPr>
          <p:spPr>
            <a:xfrm>
              <a:off x="0" y="-1"/>
              <a:ext cx="2179803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sx="100000" sy="100000" kx="0" ky="0" algn="b" rotWithShape="0" blurRad="38100" dist="25400" dir="270000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39" name="Image Transformer"/>
            <p:cNvSpPr txBox="1"/>
            <p:nvPr/>
          </p:nvSpPr>
          <p:spPr>
            <a:xfrm>
              <a:off x="0" y="47115"/>
              <a:ext cx="2179803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pPr/>
              <a:r>
                <a:t>Image Transformer</a:t>
              </a:r>
            </a:p>
          </p:txBody>
        </p:sp>
      </p:grpSp>
      <p:grpSp>
        <p:nvGrpSpPr>
          <p:cNvPr id="143" name="On-demand Visualization"/>
          <p:cNvGrpSpPr/>
          <p:nvPr/>
        </p:nvGrpSpPr>
        <p:grpSpPr>
          <a:xfrm>
            <a:off x="1524617" y="5645086"/>
            <a:ext cx="2705847" cy="444894"/>
            <a:chOff x="0" y="0"/>
            <a:chExt cx="2705846" cy="444892"/>
          </a:xfrm>
        </p:grpSpPr>
        <p:sp>
          <p:nvSpPr>
            <p:cNvPr id="141" name="Rectangle"/>
            <p:cNvSpPr/>
            <p:nvPr/>
          </p:nvSpPr>
          <p:spPr>
            <a:xfrm>
              <a:off x="-1" y="0"/>
              <a:ext cx="2705848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sx="100000" sy="100000" kx="0" ky="0" algn="b" rotWithShape="0" blurRad="38100" dist="25400" dir="270000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42" name="On-demand Interface"/>
            <p:cNvSpPr txBox="1"/>
            <p:nvPr/>
          </p:nvSpPr>
          <p:spPr>
            <a:xfrm>
              <a:off x="-1" y="47116"/>
              <a:ext cx="2705848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pPr/>
              <a:r>
                <a:t>On-demand Interface</a:t>
              </a:r>
            </a:p>
          </p:txBody>
        </p:sp>
      </p:grpSp>
      <p:sp>
        <p:nvSpPr>
          <p:cNvPr id="144" name="Line"/>
          <p:cNvSpPr/>
          <p:nvPr/>
        </p:nvSpPr>
        <p:spPr>
          <a:xfrm>
            <a:off x="2947448" y="2834387"/>
            <a:ext cx="580543" cy="376727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5" name="Line"/>
          <p:cNvSpPr/>
          <p:nvPr/>
        </p:nvSpPr>
        <p:spPr>
          <a:xfrm>
            <a:off x="4160687" y="3646964"/>
            <a:ext cx="580543" cy="376727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6" name="Line"/>
          <p:cNvSpPr/>
          <p:nvPr/>
        </p:nvSpPr>
        <p:spPr>
          <a:xfrm>
            <a:off x="5456637" y="4495138"/>
            <a:ext cx="557831" cy="331591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7" name="Line"/>
          <p:cNvSpPr/>
          <p:nvPr/>
        </p:nvSpPr>
        <p:spPr>
          <a:xfrm>
            <a:off x="1516317" y="2008701"/>
            <a:ext cx="580543" cy="376728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grpSp>
        <p:nvGrpSpPr>
          <p:cNvPr id="150" name="Image Transformer"/>
          <p:cNvGrpSpPr/>
          <p:nvPr/>
        </p:nvGrpSpPr>
        <p:grpSpPr>
          <a:xfrm>
            <a:off x="5359720" y="4836901"/>
            <a:ext cx="2823055" cy="444892"/>
            <a:chOff x="712288" y="703384"/>
            <a:chExt cx="2823053" cy="444891"/>
          </a:xfrm>
        </p:grpSpPr>
        <p:sp>
          <p:nvSpPr>
            <p:cNvPr id="148" name="Rectangle"/>
            <p:cNvSpPr/>
            <p:nvPr/>
          </p:nvSpPr>
          <p:spPr>
            <a:xfrm>
              <a:off x="712288" y="703384"/>
              <a:ext cx="2823054" cy="444892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sx="100000" sy="100000" kx="0" ky="0" algn="b" rotWithShape="0" blurRad="38100" dist="25400" dir="270000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49" name="Real-time Visualization"/>
            <p:cNvSpPr txBox="1"/>
            <p:nvPr/>
          </p:nvSpPr>
          <p:spPr>
            <a:xfrm>
              <a:off x="712288" y="750500"/>
              <a:ext cx="2806673" cy="350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pPr/>
              <a:r>
                <a:t>Real-time Visualization</a:t>
              </a:r>
            </a:p>
          </p:txBody>
        </p:sp>
      </p:grpSp>
      <p:grpSp>
        <p:nvGrpSpPr>
          <p:cNvPr id="153" name="Image Transformer"/>
          <p:cNvGrpSpPr/>
          <p:nvPr/>
        </p:nvGrpSpPr>
        <p:grpSpPr>
          <a:xfrm>
            <a:off x="6401442" y="5645086"/>
            <a:ext cx="2179804" cy="444892"/>
            <a:chOff x="0" y="0"/>
            <a:chExt cx="2179802" cy="444891"/>
          </a:xfrm>
        </p:grpSpPr>
        <p:sp>
          <p:nvSpPr>
            <p:cNvPr id="151" name="Rectangle"/>
            <p:cNvSpPr/>
            <p:nvPr/>
          </p:nvSpPr>
          <p:spPr>
            <a:xfrm>
              <a:off x="0" y="-1"/>
              <a:ext cx="2179803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sx="100000" sy="100000" kx="0" ky="0" algn="b" rotWithShape="0" blurRad="38100" dist="25400" dir="270000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52" name="OpenSpace"/>
            <p:cNvSpPr txBox="1"/>
            <p:nvPr/>
          </p:nvSpPr>
          <p:spPr>
            <a:xfrm>
              <a:off x="0" y="47115"/>
              <a:ext cx="2179803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pPr/>
              <a:r>
                <a:t>OpenSpace</a:t>
              </a:r>
            </a:p>
          </p:txBody>
        </p:sp>
      </p:grpSp>
      <p:grpSp>
        <p:nvGrpSpPr>
          <p:cNvPr id="156" name="Image Transformer"/>
          <p:cNvGrpSpPr/>
          <p:nvPr/>
        </p:nvGrpSpPr>
        <p:grpSpPr>
          <a:xfrm>
            <a:off x="3988566" y="4028716"/>
            <a:ext cx="2179804" cy="444892"/>
            <a:chOff x="0" y="0"/>
            <a:chExt cx="2179802" cy="444891"/>
          </a:xfrm>
        </p:grpSpPr>
        <p:sp>
          <p:nvSpPr>
            <p:cNvPr id="154" name="Rectangle"/>
            <p:cNvSpPr/>
            <p:nvPr/>
          </p:nvSpPr>
          <p:spPr>
            <a:xfrm>
              <a:off x="0" y="-1"/>
              <a:ext cx="2179803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sx="100000" sy="100000" kx="0" ky="0" algn="b" rotWithShape="0" blurRad="38100" dist="25400" dir="270000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55" name="Image Store"/>
            <p:cNvSpPr txBox="1"/>
            <p:nvPr/>
          </p:nvSpPr>
          <p:spPr>
            <a:xfrm>
              <a:off x="0" y="47115"/>
              <a:ext cx="2179803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pPr/>
              <a:r>
                <a:t>Image Store</a:t>
              </a:r>
            </a:p>
          </p:txBody>
        </p:sp>
      </p:grpSp>
      <p:sp>
        <p:nvSpPr>
          <p:cNvPr id="157" name="Line"/>
          <p:cNvSpPr/>
          <p:nvPr/>
        </p:nvSpPr>
        <p:spPr>
          <a:xfrm>
            <a:off x="6495708" y="5303323"/>
            <a:ext cx="557831" cy="331591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8" name="Line"/>
          <p:cNvSpPr/>
          <p:nvPr/>
        </p:nvSpPr>
        <p:spPr>
          <a:xfrm flipH="1">
            <a:off x="4233952" y="5862010"/>
            <a:ext cx="2155099" cy="1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9" name="Pull request"/>
          <p:cNvSpPr txBox="1"/>
          <p:nvPr/>
        </p:nvSpPr>
        <p:spPr>
          <a:xfrm>
            <a:off x="4616254" y="5576324"/>
            <a:ext cx="1390495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200"/>
            </a:lvl1pPr>
          </a:lstStyle>
          <a:p>
            <a:pPr/>
            <a:r>
              <a:t>Pull request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1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Follow the Globe</a:t>
            </a:r>
          </a:p>
        </p:txBody>
      </p:sp>
      <p:pic>
        <p:nvPicPr>
          <p:cNvPr id="162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4"/>
            <a:ext cx="9144000" cy="3877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5"/>
            <a:ext cx="9144000" cy="4047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8"/>
            <a:ext cx="9105900" cy="3429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MarsOpenSpace5.gif" descr="MarsOpenSpace5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0590" y="1317153"/>
            <a:ext cx="7302819" cy="4934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4"/>
            <a:ext cx="9144000" cy="387765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Dataset Caching…"/>
          <p:cNvSpPr txBox="1"/>
          <p:nvPr/>
        </p:nvSpPr>
        <p:spPr>
          <a:xfrm>
            <a:off x="500380" y="1685219"/>
            <a:ext cx="7279145" cy="168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Dataset Caching</a:t>
            </a:r>
          </a:p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Large Datasets hosting/streaming from a Server</a:t>
            </a:r>
          </a:p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Hadoop Integration for reliable large data processing , high-bandwidth streaming</a:t>
            </a:r>
          </a:p>
        </p:txBody>
      </p:sp>
      <p:sp>
        <p:nvSpPr>
          <p:cNvPr id="169" name="If we had more time….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If we had more time….</a:t>
            </a:r>
          </a:p>
        </p:txBody>
      </p:sp>
      <p:pic>
        <p:nvPicPr>
          <p:cNvPr id="170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5"/>
            <a:ext cx="9144000" cy="4047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8"/>
            <a:ext cx="9105900" cy="3429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4"/>
            <a:ext cx="9144000" cy="387765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OpenSpace installations…"/>
          <p:cNvSpPr txBox="1"/>
          <p:nvPr/>
        </p:nvSpPr>
        <p:spPr>
          <a:xfrm>
            <a:off x="500380" y="1685219"/>
            <a:ext cx="7279145" cy="88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OpenSpace installations </a:t>
            </a: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Conda GDAL / Py GDAL didn’t pair well</a:t>
            </a:r>
          </a:p>
        </p:txBody>
      </p:sp>
      <p:sp>
        <p:nvSpPr>
          <p:cNvPr id="175" name="What were the main challenges?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What were the main challenges?</a:t>
            </a:r>
          </a:p>
        </p:txBody>
      </p:sp>
      <p:pic>
        <p:nvPicPr>
          <p:cNvPr id="176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5"/>
            <a:ext cx="9144000" cy="4047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8"/>
            <a:ext cx="9105900" cy="3429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stress.gif" descr="stress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188709" y="2906910"/>
            <a:ext cx="4317656" cy="32209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4"/>
            <a:ext cx="9144000" cy="387765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OpenSpace…"/>
          <p:cNvSpPr txBox="1"/>
          <p:nvPr/>
        </p:nvSpPr>
        <p:spPr>
          <a:xfrm>
            <a:off x="500380" y="1685219"/>
            <a:ext cx="7279145" cy="1417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OpenSpace</a:t>
            </a: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Geo spatial dataset visualization</a:t>
            </a: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Technology impact on science challenges</a:t>
            </a:r>
          </a:p>
        </p:txBody>
      </p:sp>
      <p:sp>
        <p:nvSpPr>
          <p:cNvPr id="182" name="What we learnt…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What we learnt…</a:t>
            </a:r>
          </a:p>
        </p:txBody>
      </p:sp>
      <p:pic>
        <p:nvPicPr>
          <p:cNvPr id="183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5"/>
            <a:ext cx="9144000" cy="4047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8"/>
            <a:ext cx="9105900" cy="3429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iphy (2).mp4" descr="giphy (2)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" y="1595425"/>
            <a:ext cx="8229600" cy="46291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Picture 4" descr="Picture 4"/>
          <p:cNvPicPr>
            <a:picLocks noChangeAspect="1"/>
          </p:cNvPicPr>
          <p:nvPr/>
        </p:nvPicPr>
        <p:blipFill>
          <a:blip r:embed="rId5">
            <a:extLst/>
          </a:blip>
          <a:srcRect l="0" t="0" r="0" b="94346"/>
          <a:stretch>
            <a:fillRect/>
          </a:stretch>
        </p:blipFill>
        <p:spPr>
          <a:xfrm>
            <a:off x="0" y="-6764"/>
            <a:ext cx="9144000" cy="387765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Title 1"/>
          <p:cNvSpPr txBox="1"/>
          <p:nvPr/>
        </p:nvSpPr>
        <p:spPr>
          <a:xfrm>
            <a:off x="457200" y="356987"/>
            <a:ext cx="8229600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spc="-100" sz="4000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..and a happy Hacker</a:t>
            </a:r>
          </a:p>
        </p:txBody>
      </p:sp>
      <p:pic>
        <p:nvPicPr>
          <p:cNvPr id="189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0" y="-15385"/>
            <a:ext cx="9144000" cy="4047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9050" y="11428"/>
            <a:ext cx="9105900" cy="342902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Thank you…"/>
          <p:cNvSpPr txBox="1"/>
          <p:nvPr>
            <p:ph type="title"/>
          </p:nvPr>
        </p:nvSpPr>
        <p:spPr>
          <a:xfrm>
            <a:off x="2209800" y="6084687"/>
            <a:ext cx="8229600" cy="990602"/>
          </a:xfrm>
          <a:prstGeom prst="rect">
            <a:avLst/>
          </a:prstGeom>
        </p:spPr>
        <p:txBody>
          <a:bodyPr/>
          <a:lstStyle/>
          <a:p>
            <a:pPr lvl="1">
              <a:defRPr>
                <a:solidFill>
                  <a:schemeClr val="accent4"/>
                </a:solidFill>
              </a:defRPr>
            </a:pPr>
            <a:r>
              <a:t>                                Thank you…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0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larity">
  <a:themeElements>
    <a:clrScheme name="Clarity">
      <a:dk1>
        <a:srgbClr val="292934"/>
      </a:dk1>
      <a:lt1>
        <a:srgbClr val="FFFFFF"/>
      </a:lt1>
      <a:dk2>
        <a:srgbClr val="A7A7A7"/>
      </a:dk2>
      <a:lt2>
        <a:srgbClr val="535353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FF00FF"/>
      </a:folHlink>
    </a:clrScheme>
    <a:fontScheme name="Clarity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larity">
  <a:themeElements>
    <a:clrScheme name="Clarity">
      <a:dk1>
        <a:srgbClr val="292934"/>
      </a:dk1>
      <a:lt1>
        <a:srgbClr val="34340B"/>
      </a:lt1>
      <a:dk2>
        <a:srgbClr val="A7A7A7"/>
      </a:dk2>
      <a:lt2>
        <a:srgbClr val="535353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FF00FF"/>
      </a:folHlink>
    </a:clrScheme>
    <a:fontScheme name="Clarity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